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3"/>
  </p:notesMasterIdLst>
  <p:handoutMasterIdLst>
    <p:handoutMasterId r:id="rId14"/>
  </p:handoutMasterIdLst>
  <p:sldIdLst>
    <p:sldId id="265" r:id="rId2"/>
    <p:sldId id="327" r:id="rId3"/>
    <p:sldId id="324" r:id="rId4"/>
    <p:sldId id="329" r:id="rId5"/>
    <p:sldId id="322" r:id="rId6"/>
    <p:sldId id="331" r:id="rId7"/>
    <p:sldId id="332" r:id="rId8"/>
    <p:sldId id="333" r:id="rId9"/>
    <p:sldId id="328" r:id="rId10"/>
    <p:sldId id="334" r:id="rId11"/>
    <p:sldId id="263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760" autoAdjust="0"/>
    <p:restoredTop sz="94646" autoAdjust="0"/>
  </p:normalViewPr>
  <p:slideViewPr>
    <p:cSldViewPr snapToGrid="0" snapToObjects="1" showGuides="1">
      <p:cViewPr varScale="1">
        <p:scale>
          <a:sx n="138" d="100"/>
          <a:sy n="138" d="100"/>
        </p:scale>
        <p:origin x="1776" y="17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7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0.pn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3000" y="1221262"/>
            <a:ext cx="6858000" cy="2700975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Методы организации и доступа к памяти в </a:t>
            </a:r>
            <a:r>
              <a:rPr lang="ru-RU" dirty="0" err="1">
                <a:solidFill>
                  <a:schemeClr val="bg1"/>
                </a:solidFill>
              </a:rPr>
              <a:t>СнК</a:t>
            </a:r>
            <a:r>
              <a:rPr lang="ru-RU" dirty="0">
                <a:solidFill>
                  <a:schemeClr val="bg1"/>
                </a:solidFill>
              </a:rPr>
              <a:t>. Методы обеспечения когерентности памяти.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C9168-E1E5-0A58-0211-E1BF4DEB4172}"/>
              </a:ext>
            </a:extLst>
          </p:cNvPr>
          <p:cNvSpPr txBox="1"/>
          <p:nvPr/>
        </p:nvSpPr>
        <p:spPr>
          <a:xfrm>
            <a:off x="5988371" y="4301412"/>
            <a:ext cx="353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Выполнила: Чмурова Мария</a:t>
            </a:r>
          </a:p>
          <a:p>
            <a:r>
              <a:rPr lang="ru-RU" dirty="0">
                <a:solidFill>
                  <a:schemeClr val="bg1"/>
                </a:solidFill>
              </a:rPr>
              <a:t>Группа: </a:t>
            </a:r>
            <a:r>
              <a:rPr lang="en-US" dirty="0">
                <a:solidFill>
                  <a:schemeClr val="bg1"/>
                </a:solidFill>
              </a:rPr>
              <a:t>P3432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Audio Recording 26 окт. 2025 г., 14:46:13">
            <a:hlinkClick r:id="" action="ppaction://media"/>
            <a:extLst>
              <a:ext uri="{FF2B5EF4-FFF2-40B4-BE49-F238E27FC236}">
                <a16:creationId xmlns:a16="http://schemas.microsoft.com/office/drawing/2014/main" id="{CBFD7D22-DDC8-F804-00B2-D14C6842E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707642"/>
            <a:ext cx="435858" cy="43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CFE8E-EBB3-A748-5E10-3405E0F40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B4798-7D66-986D-6DB8-394FEF42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FEC83-3A05-5CFF-2C68-D98D9282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7044612" cy="34533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Память в системах-на-кристалле организована иерархически, что позволяет увеличить производительность и уменьшить задержки.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Для доступа к памяти применяются различные архитектуры: простая системная шина, сети-на-кристалле.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При использовании нескольких ядер возникает проблема когерентности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Для её решения применяются протоколы когерентности, </a:t>
            </a:r>
            <a:r>
              <a:rPr lang="de-DE" sz="1600" dirty="0" err="1">
                <a:solidFill>
                  <a:srgbClr val="2C2D2E"/>
                </a:solidFill>
                <a:latin typeface="Golos Text" panose="020B0503020202020204"/>
              </a:rPr>
              <a:t>snooping</a:t>
            </a:r>
            <a:r>
              <a:rPr lang="de-DE" sz="1600" dirty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и др.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pic>
        <p:nvPicPr>
          <p:cNvPr id="4" name="Audio Recording 26 окт. 2025 г., 15:01:57">
            <a:hlinkClick r:id="" action="ppaction://media"/>
            <a:extLst>
              <a:ext uri="{FF2B5EF4-FFF2-40B4-BE49-F238E27FC236}">
                <a16:creationId xmlns:a16="http://schemas.microsoft.com/office/drawing/2014/main" id="{1EDB1F67-12E1-ACF5-9DDB-708D01BA0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35872"/>
            <a:ext cx="360947" cy="3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7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pic>
        <p:nvPicPr>
          <p:cNvPr id="4" name="Audio Recording 26 окт. 2025 г., 15:02:07">
            <a:hlinkClick r:id="" action="ppaction://media"/>
            <a:extLst>
              <a:ext uri="{FF2B5EF4-FFF2-40B4-BE49-F238E27FC236}">
                <a16:creationId xmlns:a16="http://schemas.microsoft.com/office/drawing/2014/main" id="{2F86C787-9047-B012-2F2B-FF58313AA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2" y="4732421"/>
            <a:ext cx="467706" cy="46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19E4F-DDD2-F2FD-B3F1-CF8E5B42E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913C3C-F2D0-9C63-6DF7-7FB29C4C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95369"/>
            <a:ext cx="4031586" cy="31637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51EEA-C105-4847-081D-6000D6B1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Что такое Система на Кристалле (</a:t>
            </a:r>
            <a:r>
              <a:rPr lang="ru-RU" dirty="0" err="1"/>
              <a:t>СнК</a:t>
            </a:r>
            <a:r>
              <a:rPr lang="ru-RU" dirty="0"/>
              <a:t>)?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6B9D66-76BD-FB32-D7B0-FA89BBFB8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21" y="1211943"/>
            <a:ext cx="4114800" cy="3447143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Golos Text" panose="020B0503020202020204"/>
              </a:rPr>
              <a:t>Системы на кристалле (</a:t>
            </a:r>
            <a:r>
              <a:rPr lang="ru-RU" sz="1600" dirty="0" err="1">
                <a:latin typeface="Golos Text" panose="020B0503020202020204"/>
              </a:rPr>
              <a:t>СнК</a:t>
            </a:r>
            <a:r>
              <a:rPr lang="ru-RU" sz="1600" dirty="0">
                <a:latin typeface="Golos Text" panose="020B0503020202020204"/>
              </a:rPr>
              <a:t>) - СБИС (сверх большая интегральная схема), интегрирующая на кристалле различные функциональные блоки, которые образуют законченное изделие для автономного применения в электронной аппаратуре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В зависимости от назначения оперирует: </a:t>
            </a:r>
          </a:p>
          <a:p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- цифровыми сигналами</a:t>
            </a:r>
          </a:p>
          <a:p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- аналоговыми</a:t>
            </a:r>
          </a:p>
          <a:p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- аналого-цифровыми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pic>
        <p:nvPicPr>
          <p:cNvPr id="8" name="Audio Recording 26 окт. 2025 г., 14:48:17">
            <a:hlinkClick r:id="" action="ppaction://media"/>
            <a:extLst>
              <a:ext uri="{FF2B5EF4-FFF2-40B4-BE49-F238E27FC236}">
                <a16:creationId xmlns:a16="http://schemas.microsoft.com/office/drawing/2014/main" id="{86191086-1A8C-30A4-5491-5266FDA7A2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09503"/>
            <a:ext cx="433997" cy="4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0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134" y="1233715"/>
            <a:ext cx="7170057" cy="3410856"/>
          </a:xfrm>
        </p:spPr>
        <p:txBody>
          <a:bodyPr/>
          <a:lstStyle/>
          <a:p>
            <a:r>
              <a:rPr lang="ru-RU" dirty="0"/>
              <a:t>Память в </a:t>
            </a:r>
            <a:r>
              <a:rPr lang="ru-RU" dirty="0" err="1"/>
              <a:t>СнК</a:t>
            </a:r>
            <a:r>
              <a:rPr lang="de-DE" dirty="0"/>
              <a:t> </a:t>
            </a:r>
            <a:r>
              <a:rPr lang="ru-RU" dirty="0"/>
              <a:t>обычно строится </a:t>
            </a:r>
            <a:r>
              <a:rPr lang="ru-RU" b="1" dirty="0"/>
              <a:t>иерархически</a:t>
            </a:r>
            <a:r>
              <a:rPr lang="ru-RU" dirty="0"/>
              <a:t>.  </a:t>
            </a:r>
          </a:p>
          <a:p>
            <a:r>
              <a:rPr lang="ru-RU" dirty="0"/>
              <a:t>Иерархия — это разделение памяти по скорости и доступности</a:t>
            </a:r>
          </a:p>
          <a:p>
            <a:endParaRPr lang="ru-RU" dirty="0"/>
          </a:p>
          <a:p>
            <a:r>
              <a:rPr lang="ru-RU" dirty="0"/>
              <a:t>1.	</a:t>
            </a:r>
            <a:r>
              <a:rPr lang="de-DE" dirty="0"/>
              <a:t>DRAM — </a:t>
            </a:r>
            <a:r>
              <a:rPr lang="ru-RU" dirty="0"/>
              <a:t>динамическая оперативная память</a:t>
            </a:r>
          </a:p>
          <a:p>
            <a:r>
              <a:rPr lang="ru-RU" sz="1400" dirty="0"/>
              <a:t>Примеры: </a:t>
            </a:r>
            <a:r>
              <a:rPr lang="de-DE" sz="1400" dirty="0"/>
              <a:t>LPDDR4, LPDDR5 </a:t>
            </a:r>
            <a:r>
              <a:rPr lang="ru-RU" sz="1400" dirty="0"/>
              <a:t>в мобильных </a:t>
            </a:r>
            <a:r>
              <a:rPr lang="ru-RU" sz="1400" dirty="0" err="1"/>
              <a:t>СнК</a:t>
            </a:r>
            <a:r>
              <a:rPr lang="de-DE" sz="1400" dirty="0"/>
              <a:t> (Snapdragon, </a:t>
            </a:r>
            <a:r>
              <a:rPr lang="de-DE" sz="1400" dirty="0" err="1"/>
              <a:t>Exynos</a:t>
            </a:r>
            <a:r>
              <a:rPr lang="de-DE" sz="1400" dirty="0"/>
              <a:t>, Apple A-</a:t>
            </a:r>
            <a:r>
              <a:rPr lang="de-DE" sz="1400" dirty="0" err="1"/>
              <a:t>series</a:t>
            </a:r>
            <a:r>
              <a:rPr lang="de-DE" sz="1400" dirty="0"/>
              <a:t>).</a:t>
            </a:r>
            <a:endParaRPr lang="ru-RU" sz="1400" dirty="0"/>
          </a:p>
          <a:p>
            <a:endParaRPr lang="ru-RU" sz="1400" dirty="0"/>
          </a:p>
          <a:p>
            <a:pPr marL="342900" indent="-342900">
              <a:buAutoNum type="arabicPeriod" startAt="2"/>
            </a:pPr>
            <a:r>
              <a:rPr lang="de-DE" dirty="0"/>
              <a:t>SRAM — </a:t>
            </a:r>
            <a:r>
              <a:rPr lang="ru-RU" dirty="0"/>
              <a:t>статическая память</a:t>
            </a:r>
          </a:p>
          <a:p>
            <a:pPr marL="342900" indent="-342900">
              <a:buAutoNum type="arabicPeriod" startAt="2"/>
            </a:pPr>
            <a:endParaRPr lang="ru-RU" dirty="0"/>
          </a:p>
          <a:p>
            <a:pPr marL="342900" indent="-342900">
              <a:buAutoNum type="arabicPeriod" startAt="2"/>
            </a:pPr>
            <a:r>
              <a:rPr lang="de-DE" dirty="0"/>
              <a:t>Flash - </a:t>
            </a:r>
            <a:r>
              <a:rPr lang="ru-RU" dirty="0"/>
              <a:t>постоянное хранение кода </a:t>
            </a:r>
          </a:p>
          <a:p>
            <a:r>
              <a:rPr lang="ru-RU" sz="1400" dirty="0"/>
              <a:t>В микроконтроллерах типа </a:t>
            </a:r>
            <a:r>
              <a:rPr lang="de-DE" sz="1400" dirty="0"/>
              <a:t>STM32, ESP32, </a:t>
            </a:r>
            <a:r>
              <a:rPr lang="de-DE" sz="1400" dirty="0" err="1"/>
              <a:t>i.MX</a:t>
            </a:r>
            <a:r>
              <a:rPr lang="de-DE" sz="1400" dirty="0"/>
              <a:t> RT </a:t>
            </a:r>
            <a:r>
              <a:rPr lang="ru-RU" sz="1400" dirty="0"/>
              <a:t>встроенная </a:t>
            </a:r>
            <a:r>
              <a:rPr lang="de-DE" sz="1400" dirty="0"/>
              <a:t>Flash </a:t>
            </a:r>
            <a:r>
              <a:rPr lang="ru-RU" sz="1400" dirty="0"/>
              <a:t>обычно располагается прямо на кристалле.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Какая память используется в </a:t>
            </a:r>
            <a:r>
              <a:rPr lang="ru-RU" dirty="0" err="1"/>
              <a:t>СнК</a:t>
            </a:r>
            <a:r>
              <a:rPr lang="ru-RU" dirty="0"/>
              <a:t>?</a:t>
            </a:r>
          </a:p>
        </p:txBody>
      </p:sp>
      <p:pic>
        <p:nvPicPr>
          <p:cNvPr id="2" name="Audio Recording 26 окт. 2025 г., 14:51:54">
            <a:hlinkClick r:id="" action="ppaction://media"/>
            <a:extLst>
              <a:ext uri="{FF2B5EF4-FFF2-40B4-BE49-F238E27FC236}">
                <a16:creationId xmlns:a16="http://schemas.microsoft.com/office/drawing/2014/main" id="{FC6F3A52-D1A6-34BF-38B1-8F05A7B4F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37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C2CBC-31A8-C8B2-163D-8D8FC0FF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BA726D4-386A-9253-9900-56766B16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923314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Типы системного доступа к памяти в </a:t>
            </a:r>
            <a:r>
              <a:rPr lang="ru-RU" dirty="0" err="1"/>
              <a:t>СнК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8C6755-9434-A18D-C07F-554F22D683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Внутри системы-на-кристалле множество элементов обращаются к одной и той же памяти. </a:t>
            </a:r>
          </a:p>
          <a:p>
            <a:endParaRPr lang="ru-RU" sz="1600" dirty="0"/>
          </a:p>
          <a:p>
            <a:r>
              <a:rPr lang="ru-RU" sz="1600" dirty="0"/>
              <a:t>Для этого используются способы организации доступа: </a:t>
            </a:r>
          </a:p>
          <a:p>
            <a:endParaRPr lang="ru-RU" sz="1600" dirty="0"/>
          </a:p>
          <a:p>
            <a:pPr marL="228600" indent="-228600">
              <a:buAutoNum type="arabicPeriod"/>
            </a:pPr>
            <a:r>
              <a:rPr lang="ru-RU" sz="1600" dirty="0"/>
              <a:t>Общая системная шина</a:t>
            </a:r>
          </a:p>
          <a:p>
            <a:pPr marL="228600" indent="-228600">
              <a:buAutoNum type="arabicPeriod"/>
            </a:pPr>
            <a:r>
              <a:rPr lang="ru-RU" sz="1600" dirty="0" err="1"/>
              <a:t>Кроссбар</a:t>
            </a:r>
            <a:r>
              <a:rPr lang="ru-RU" sz="1600" dirty="0"/>
              <a:t>-коммутатор</a:t>
            </a:r>
          </a:p>
          <a:p>
            <a:pPr marL="228600" indent="-228600">
              <a:buAutoNum type="arabicPeriod"/>
            </a:pPr>
            <a:r>
              <a:rPr lang="en-US" sz="1600" dirty="0"/>
              <a:t>NoC (</a:t>
            </a:r>
            <a:r>
              <a:rPr lang="ru-RU" sz="1600" dirty="0"/>
              <a:t>сеть-на-кристалле</a:t>
            </a:r>
            <a:r>
              <a:rPr lang="en-US" sz="1600" dirty="0"/>
              <a:t>)</a:t>
            </a:r>
            <a:endParaRPr lang="ru-RU" sz="1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5EB5BB-F2AB-39DC-6159-927CF5942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7" y="871764"/>
            <a:ext cx="2709415" cy="3989614"/>
          </a:xfrm>
          <a:prstGeom prst="rect">
            <a:avLst/>
          </a:prstGeom>
        </p:spPr>
      </p:pic>
      <p:pic>
        <p:nvPicPr>
          <p:cNvPr id="13" name="Audio Recording 26 окт. 2025 г., 14:53:51">
            <a:hlinkClick r:id="" action="ppaction://media"/>
            <a:extLst>
              <a:ext uri="{FF2B5EF4-FFF2-40B4-BE49-F238E27FC236}">
                <a16:creationId xmlns:a16="http://schemas.microsoft.com/office/drawing/2014/main" id="{635F7532-73E4-DC83-EC0A-C34A26A60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" y="4616214"/>
            <a:ext cx="527285" cy="5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5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Память, доступная всем процессорам, которая используется для обмена данными посредством операций загрузки и записи.</a:t>
            </a:r>
          </a:p>
          <a:p>
            <a:endParaRPr lang="ru-RU" dirty="0"/>
          </a:p>
          <a:p>
            <a:r>
              <a:rPr lang="ru-RU" dirty="0"/>
              <a:t>Необходимо не допускать нарушения когерентности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Разделяемая памяти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Разделяемая и локальная память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Память, расположенная непосредственно на кристалле, которая доступна только связанному с ней процессору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Локальная память</a:t>
            </a:r>
          </a:p>
        </p:txBody>
      </p:sp>
      <p:pic>
        <p:nvPicPr>
          <p:cNvPr id="7" name="Audio Recording 26 окт. 2025 г., 14:55:32">
            <a:hlinkClick r:id="" action="ppaction://media"/>
            <a:extLst>
              <a:ext uri="{FF2B5EF4-FFF2-40B4-BE49-F238E27FC236}">
                <a16:creationId xmlns:a16="http://schemas.microsoft.com/office/drawing/2014/main" id="{6812E024-EE40-1437-62C5-687C49407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" y="4616216"/>
            <a:ext cx="527284" cy="5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6F185-9592-7711-BA33-EB9A3AFF8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50F10F-CE8E-1C2B-7554-F3AF89C2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DMA – </a:t>
            </a:r>
            <a:r>
              <a:rPr lang="ru-RU" dirty="0"/>
              <a:t>прямой доступ к памяти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EC4CE5-7BAE-08B9-B4CD-DCE5B8F3F4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DMA — </a:t>
            </a:r>
            <a:r>
              <a:rPr lang="ru-RU" dirty="0"/>
              <a:t>это механизм, позволяющий периферийным устройствам обмениваться данными напрямую, без участия процессора.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разгружает </a:t>
            </a:r>
            <a:r>
              <a:rPr lang="de-DE" dirty="0"/>
              <a:t>CPU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ускоряет передачу больших блоков информации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экономит энергию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4AD591-F206-C33E-8991-6A02D2504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44" y="1474740"/>
            <a:ext cx="4804274" cy="2930079"/>
          </a:xfrm>
          <a:prstGeom prst="rect">
            <a:avLst/>
          </a:prstGeom>
        </p:spPr>
      </p:pic>
      <p:pic>
        <p:nvPicPr>
          <p:cNvPr id="7" name="Audio Recording 26 окт. 2025 г., 14:56:26">
            <a:hlinkClick r:id="" action="ppaction://media"/>
            <a:extLst>
              <a:ext uri="{FF2B5EF4-FFF2-40B4-BE49-F238E27FC236}">
                <a16:creationId xmlns:a16="http://schemas.microsoft.com/office/drawing/2014/main" id="{719E3BB6-FFBE-7667-D1C0-0502279D8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14" y="4676274"/>
            <a:ext cx="467226" cy="46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A6A2-29CC-1A05-A9DA-AA1FF05F0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A74F1-DE7A-649D-9A60-BB3EB0CC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Проблема когерентности памяти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547F52-AEEC-2244-2521-E3B1F37E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21" y="1211943"/>
            <a:ext cx="7467600" cy="3447143"/>
          </a:xfrm>
        </p:spPr>
        <p:txBody>
          <a:bodyPr>
            <a:normAutofit lnSpcReduction="10000"/>
          </a:bodyPr>
          <a:lstStyle/>
          <a:p>
            <a:r>
              <a:rPr lang="ru-RU" sz="1600" dirty="0">
                <a:latin typeface="Golos Text" panose="020B0503020202020204"/>
              </a:rPr>
              <a:t>Когерентность памяти - задача сохранения связанности данных при обращении к ней более чем одного процессора.</a:t>
            </a:r>
          </a:p>
          <a:p>
            <a:endParaRPr lang="ru-RU" sz="1600" dirty="0">
              <a:latin typeface="Golos Text" panose="020B0503020202020204"/>
            </a:endParaRPr>
          </a:p>
          <a:p>
            <a:r>
              <a:rPr lang="ru-RU" sz="1600" dirty="0">
                <a:latin typeface="Golos Text" panose="020B0503020202020204"/>
              </a:rPr>
              <a:t>Ситуация: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ядро </a:t>
            </a:r>
            <a:r>
              <a:rPr lang="de-DE" sz="1600" dirty="0">
                <a:latin typeface="Golos Text" panose="020B0503020202020204"/>
              </a:rPr>
              <a:t>A </a:t>
            </a:r>
            <a:r>
              <a:rPr lang="ru-RU" sz="1600" dirty="0">
                <a:latin typeface="Golos Text" panose="020B0503020202020204"/>
              </a:rPr>
              <a:t>изменяет значение переменной,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ядро </a:t>
            </a:r>
            <a:r>
              <a:rPr lang="de-DE" sz="1600" dirty="0">
                <a:latin typeface="Golos Text" panose="020B0503020202020204"/>
              </a:rPr>
              <a:t>B </a:t>
            </a:r>
            <a:r>
              <a:rPr lang="ru-RU" sz="1600" dirty="0">
                <a:latin typeface="Golos Text" panose="020B0503020202020204"/>
              </a:rPr>
              <a:t>остаётся со старой копией в своём кэше.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Арбитраж - специальный механизм, распределяющий доступ к шине или контроллеру памяти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Очередной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Приоритетный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Циклический</a:t>
            </a:r>
          </a:p>
        </p:txBody>
      </p:sp>
      <p:pic>
        <p:nvPicPr>
          <p:cNvPr id="4" name="Audio Recording 26 окт. 2025 г., 14:58:41">
            <a:hlinkClick r:id="" action="ppaction://media"/>
            <a:extLst>
              <a:ext uri="{FF2B5EF4-FFF2-40B4-BE49-F238E27FC236}">
                <a16:creationId xmlns:a16="http://schemas.microsoft.com/office/drawing/2014/main" id="{2E75FBAF-4055-F2C3-6207-2364802172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14" y="4764504"/>
            <a:ext cx="378995" cy="3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7EBD-2B05-56E4-F4FA-CB6F3D91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CA6B665-CA69-5828-F667-46D86EFF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321"/>
            <a:ext cx="6291943" cy="1027843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обеспечения когерентности памяти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1EF09A-B6FA-E0D1-E1E9-FBA6B31695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Протоколы когерентности кешей</a:t>
            </a:r>
          </a:p>
          <a:p>
            <a:r>
              <a:rPr lang="ru-RU" dirty="0"/>
              <a:t>Наиболее известные:</a:t>
            </a:r>
          </a:p>
          <a:p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MSI - </a:t>
            </a:r>
            <a:r>
              <a:rPr lang="ru-RU" dirty="0"/>
              <a:t>Базовый протокол с тремя состояниями кэш-линии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MESI - </a:t>
            </a:r>
            <a:r>
              <a:rPr lang="ru-RU" dirty="0"/>
              <a:t>Протокол с четырьмя состояниями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MOESI - </a:t>
            </a:r>
            <a:r>
              <a:rPr lang="ru-RU" dirty="0"/>
              <a:t>Протокол с пятью состояниями: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en-US" dirty="0"/>
              <a:t>M – Modified</a:t>
            </a:r>
          </a:p>
          <a:p>
            <a:r>
              <a:rPr lang="en-US" dirty="0"/>
              <a:t>O – Owned </a:t>
            </a:r>
          </a:p>
          <a:p>
            <a:r>
              <a:rPr lang="en-US" dirty="0"/>
              <a:t>E – Exclusive</a:t>
            </a:r>
          </a:p>
          <a:p>
            <a:r>
              <a:rPr lang="en-US" dirty="0"/>
              <a:t>S – Shared</a:t>
            </a:r>
          </a:p>
          <a:p>
            <a:r>
              <a:rPr lang="en-US" dirty="0"/>
              <a:t>I – Invalid </a:t>
            </a:r>
            <a:endParaRPr lang="ru-RU" dirty="0"/>
          </a:p>
        </p:txBody>
      </p:sp>
      <p:pic>
        <p:nvPicPr>
          <p:cNvPr id="8" name="Рисунок 7" descr="Изображение выглядит как текст, диаграмма, круг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92427F-45C4-18C1-D8A9-E19BC8CEF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345624"/>
            <a:ext cx="3764773" cy="2787838"/>
          </a:xfrm>
          <a:prstGeom prst="rect">
            <a:avLst/>
          </a:prstGeom>
        </p:spPr>
      </p:pic>
      <p:pic>
        <p:nvPicPr>
          <p:cNvPr id="9" name="Audio Recording 26 окт. 2025 г., 15:09:07">
            <a:hlinkClick r:id="" action="ppaction://media"/>
            <a:extLst>
              <a:ext uri="{FF2B5EF4-FFF2-40B4-BE49-F238E27FC236}">
                <a16:creationId xmlns:a16="http://schemas.microsoft.com/office/drawing/2014/main" id="{659F81E2-7CD9-0323-C67D-806327DEC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1" y="473709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3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5C1C4-13AE-D7E3-B50C-4F5567A18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349ACAC-F503-2854-DE11-97E4E17C7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1.	Snooping — «</a:t>
            </a:r>
            <a:r>
              <a:rPr lang="ru-RU" dirty="0"/>
              <a:t>прослушивание» шины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Ядра отслеживают операции других ядер на шине.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2.	</a:t>
            </a:r>
            <a:r>
              <a:rPr lang="ru-RU" dirty="0"/>
              <a:t>Директивный метод (</a:t>
            </a:r>
            <a:r>
              <a:rPr lang="de-DE" dirty="0" err="1"/>
              <a:t>directory-based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Специальная таблица — «директория»</a:t>
            </a:r>
            <a:endParaRPr lang="de-DE" dirty="0"/>
          </a:p>
          <a:p>
            <a:endParaRPr lang="de-DE" dirty="0"/>
          </a:p>
          <a:p>
            <a:r>
              <a:rPr lang="ru-RU" dirty="0"/>
              <a:t>3.	Программная когерентность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программного кода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62DCF93-F27C-DFA3-10AB-85BA8B5E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824382" cy="998428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обеспечения когерентности памяти</a:t>
            </a:r>
          </a:p>
        </p:txBody>
      </p:sp>
      <p:pic>
        <p:nvPicPr>
          <p:cNvPr id="2" name="Audio Recording 26 окт. 2025 г., 15:00:33">
            <a:hlinkClick r:id="" action="ppaction://media"/>
            <a:extLst>
              <a:ext uri="{FF2B5EF4-FFF2-40B4-BE49-F238E27FC236}">
                <a16:creationId xmlns:a16="http://schemas.microsoft.com/office/drawing/2014/main" id="{460B989C-C252-8BCE-0A30-6771500F39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99" y="4752734"/>
            <a:ext cx="318169" cy="3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1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5404</TotalTime>
  <Words>451</Words>
  <Application>Microsoft Macintosh PowerPoint</Application>
  <PresentationFormat>Экран (16:9)</PresentationFormat>
  <Paragraphs>82</Paragraphs>
  <Slides>11</Slides>
  <Notes>1</Notes>
  <HiddenSlides>0</HiddenSlides>
  <MMClips>11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Методы организации и доступа к памяти в СнК. Методы обеспечения когерентности памяти.</vt:lpstr>
      <vt:lpstr>Что такое Система на Кристалле (СнК)?</vt:lpstr>
      <vt:lpstr>Какая память используется в СнК?</vt:lpstr>
      <vt:lpstr>Типы системного доступа к памяти в СнК</vt:lpstr>
      <vt:lpstr>Разделяемая и локальная память</vt:lpstr>
      <vt:lpstr>DMA – прямой доступ к памяти</vt:lpstr>
      <vt:lpstr>Проблема когерентности памяти </vt:lpstr>
      <vt:lpstr>Методы обеспечения когерентности памяти</vt:lpstr>
      <vt:lpstr>Методы обеспечения когерентности памяти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Чмурова Мария Владиславовна</cp:lastModifiedBy>
  <cp:revision>105</cp:revision>
  <dcterms:created xsi:type="dcterms:W3CDTF">2014-06-27T12:30:22Z</dcterms:created>
  <dcterms:modified xsi:type="dcterms:W3CDTF">2025-10-26T12:20:08Z</dcterms:modified>
</cp:coreProperties>
</file>